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17"/>
  </p:notesMasterIdLst>
  <p:sldIdLst>
    <p:sldId id="256" r:id="rId2"/>
    <p:sldId id="261" r:id="rId3"/>
    <p:sldId id="262" r:id="rId4"/>
    <p:sldId id="257" r:id="rId5"/>
    <p:sldId id="263" r:id="rId6"/>
    <p:sldId id="264" r:id="rId7"/>
    <p:sldId id="265" r:id="rId8"/>
    <p:sldId id="266" r:id="rId9"/>
    <p:sldId id="258" r:id="rId10"/>
    <p:sldId id="259" r:id="rId11"/>
    <p:sldId id="260"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06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A420CD-D225-4087-8429-DFC5B010666F}" type="datetimeFigureOut">
              <a:rPr lang="en-US" smtClean="0"/>
              <a:t>8/15/2015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D0DCE2-610A-4F4A-821B-B761403A1D91}" type="slidenum">
              <a:rPr lang="en-US" smtClean="0"/>
              <a:t>‹#›</a:t>
            </a:fld>
            <a:endParaRPr lang="en-US"/>
          </a:p>
        </p:txBody>
      </p:sp>
    </p:spTree>
    <p:extLst>
      <p:ext uri="{BB962C8B-B14F-4D97-AF65-F5344CB8AC3E}">
        <p14:creationId xmlns:p14="http://schemas.microsoft.com/office/powerpoint/2010/main" val="907623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ducation.jhu.edu/PD/newhorizons/Journals/Winter2011/Scott"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 information</a:t>
            </a:r>
            <a:r>
              <a:rPr lang="en-US" baseline="0" dirty="0" smtClean="0"/>
              <a:t> in this presentation are taken from the article </a:t>
            </a:r>
            <a:r>
              <a:rPr lang="en-US" dirty="0" smtClean="0"/>
              <a:t>Teaching Students with ADHD to F.O.C.U.S.: A Learning Strategy by </a:t>
            </a:r>
            <a:r>
              <a:rPr lang="en-US" b="1" dirty="0" smtClean="0">
                <a:hlinkClick r:id="rId3"/>
              </a:rPr>
              <a:t>Dr. Victoria Groves Scott</a:t>
            </a:r>
            <a:r>
              <a:rPr lang="en-US" dirty="0" smtClean="0">
                <a:hlinkClick r:id="rId3"/>
              </a:rPr>
              <a:t>, </a:t>
            </a:r>
            <a:r>
              <a:rPr lang="en-US" b="1" dirty="0" err="1" smtClean="0">
                <a:hlinkClick r:id="rId3"/>
              </a:rPr>
              <a:t>Ed.D</a:t>
            </a:r>
            <a:r>
              <a:rPr lang="en-US" b="1" dirty="0" smtClean="0">
                <a:hlinkClick r:id="rId3"/>
              </a:rPr>
              <a:t>.</a:t>
            </a:r>
            <a:r>
              <a:rPr lang="en-US" dirty="0" smtClean="0"/>
              <a:t/>
            </a:r>
            <a:br>
              <a:rPr lang="en-US" dirty="0" smtClean="0"/>
            </a:br>
            <a:r>
              <a:rPr lang="en-US" dirty="0" smtClean="0"/>
              <a:t>Assistant Provost for Academic Innovation and Effectiveness and Professor of Special Education, Southern Illinois University Edwardsville</a:t>
            </a:r>
            <a:endParaRPr lang="en-US" dirty="0"/>
          </a:p>
        </p:txBody>
      </p:sp>
      <p:sp>
        <p:nvSpPr>
          <p:cNvPr id="4" name="Slide Number Placeholder 3"/>
          <p:cNvSpPr>
            <a:spLocks noGrp="1"/>
          </p:cNvSpPr>
          <p:nvPr>
            <p:ph type="sldNum" sz="quarter" idx="10"/>
          </p:nvPr>
        </p:nvSpPr>
        <p:spPr/>
        <p:txBody>
          <a:bodyPr/>
          <a:lstStyle/>
          <a:p>
            <a:fld id="{EED0DCE2-610A-4F4A-821B-B761403A1D91}" type="slidenum">
              <a:rPr lang="en-US" smtClean="0"/>
              <a:t>1</a:t>
            </a:fld>
            <a:endParaRPr lang="en-US"/>
          </a:p>
        </p:txBody>
      </p:sp>
    </p:spTree>
    <p:extLst>
      <p:ext uri="{BB962C8B-B14F-4D97-AF65-F5344CB8AC3E}">
        <p14:creationId xmlns:p14="http://schemas.microsoft.com/office/powerpoint/2010/main" val="2075744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questions are</a:t>
            </a:r>
            <a:r>
              <a:rPr lang="en-US" baseline="0" dirty="0" smtClean="0"/>
              <a:t> asked to the student to verify comprehension of the mini-lesson.</a:t>
            </a:r>
            <a:endParaRPr lang="en-US" dirty="0"/>
          </a:p>
        </p:txBody>
      </p:sp>
      <p:sp>
        <p:nvSpPr>
          <p:cNvPr id="4" name="Slide Number Placeholder 3"/>
          <p:cNvSpPr>
            <a:spLocks noGrp="1"/>
          </p:cNvSpPr>
          <p:nvPr>
            <p:ph type="sldNum" sz="quarter" idx="10"/>
          </p:nvPr>
        </p:nvSpPr>
        <p:spPr/>
        <p:txBody>
          <a:bodyPr/>
          <a:lstStyle/>
          <a:p>
            <a:fld id="{EED0DCE2-610A-4F4A-821B-B761403A1D91}" type="slidenum">
              <a:rPr lang="en-US" smtClean="0"/>
              <a:t>9</a:t>
            </a:fld>
            <a:endParaRPr lang="en-US"/>
          </a:p>
        </p:txBody>
      </p:sp>
    </p:spTree>
    <p:extLst>
      <p:ext uri="{BB962C8B-B14F-4D97-AF65-F5344CB8AC3E}">
        <p14:creationId xmlns:p14="http://schemas.microsoft.com/office/powerpoint/2010/main" val="3198634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a:t>
            </a:r>
            <a:r>
              <a:rPr lang="en-US" baseline="0" dirty="0" smtClean="0"/>
              <a:t> a chart that lets you monitor and see growth in your child’s progress when using the focus method. Teachers and parents can use this useful tool as a helpful resource in progress monitoring comprehension in a mini-lesson, or story.</a:t>
            </a:r>
            <a:endParaRPr lang="en-US" dirty="0"/>
          </a:p>
        </p:txBody>
      </p:sp>
      <p:sp>
        <p:nvSpPr>
          <p:cNvPr id="4" name="Slide Number Placeholder 3"/>
          <p:cNvSpPr>
            <a:spLocks noGrp="1"/>
          </p:cNvSpPr>
          <p:nvPr>
            <p:ph type="sldNum" sz="quarter" idx="10"/>
          </p:nvPr>
        </p:nvSpPr>
        <p:spPr/>
        <p:txBody>
          <a:bodyPr/>
          <a:lstStyle/>
          <a:p>
            <a:fld id="{EED0DCE2-610A-4F4A-821B-B761403A1D91}" type="slidenum">
              <a:rPr lang="en-US" smtClean="0"/>
              <a:t>10</a:t>
            </a:fld>
            <a:endParaRPr lang="en-US"/>
          </a:p>
        </p:txBody>
      </p:sp>
    </p:spTree>
    <p:extLst>
      <p:ext uri="{BB962C8B-B14F-4D97-AF65-F5344CB8AC3E}">
        <p14:creationId xmlns:p14="http://schemas.microsoft.com/office/powerpoint/2010/main" val="1457120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CFC51F-57B6-4701-A600-84F17D55961E}"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77BB5-DEB5-4CB0-B0EC-77BB35B80D9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FC51F-57B6-4701-A600-84F17D55961E}"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77BB5-DEB5-4CB0-B0EC-77BB35B80D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9CFC51F-57B6-4701-A600-84F17D55961E}"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77BB5-DEB5-4CB0-B0EC-77BB35B80D9E}"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FC51F-57B6-4701-A600-84F17D55961E}"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77BB5-DEB5-4CB0-B0EC-77BB35B80D9E}"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CFC51F-57B6-4701-A600-84F17D55961E}"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77BB5-DEB5-4CB0-B0EC-77BB35B80D9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9CFC51F-57B6-4701-A600-84F17D55961E}" type="datetimeFigureOut">
              <a:rPr lang="en-US" smtClean="0"/>
              <a:t>8/15/2015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77BB5-DEB5-4CB0-B0EC-77BB35B80D9E}"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CFC51F-57B6-4701-A600-84F17D55961E}" type="datetimeFigureOut">
              <a:rPr lang="en-US" smtClean="0"/>
              <a:t>8/15/2015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377BB5-DEB5-4CB0-B0EC-77BB35B80D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CFC51F-57B6-4701-A600-84F17D55961E}" type="datetimeFigureOut">
              <a:rPr lang="en-US" smtClean="0"/>
              <a:t>8/15/2015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377BB5-DEB5-4CB0-B0EC-77BB35B80D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9CFC51F-57B6-4701-A600-84F17D55961E}" type="datetimeFigureOut">
              <a:rPr lang="en-US" smtClean="0"/>
              <a:t>8/15/2015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377BB5-DEB5-4CB0-B0EC-77BB35B80D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9CFC51F-57B6-4701-A600-84F17D55961E}" type="datetimeFigureOut">
              <a:rPr lang="en-US" smtClean="0"/>
              <a:t>8/15/2015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77BB5-DEB5-4CB0-B0EC-77BB35B80D9E}"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CFC51F-57B6-4701-A600-84F17D55961E}" type="datetimeFigureOut">
              <a:rPr lang="en-US" smtClean="0"/>
              <a:t>8/15/2015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77BB5-DEB5-4CB0-B0EC-77BB35B80D9E}"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9CFC51F-57B6-4701-A600-84F17D55961E}" type="datetimeFigureOut">
              <a:rPr lang="en-US" smtClean="0"/>
              <a:t>8/15/2015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2377BB5-DEB5-4CB0-B0EC-77BB35B80D9E}"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524000"/>
          </a:xfrm>
        </p:spPr>
        <p:txBody>
          <a:bodyPr>
            <a:noAutofit/>
          </a:bodyPr>
          <a:lstStyle/>
          <a:p>
            <a:r>
              <a:rPr lang="en-US" sz="4800" dirty="0" smtClean="0">
                <a:solidFill>
                  <a:srgbClr val="FFC000"/>
                </a:solidFill>
                <a:latin typeface="Comic Sans MS" panose="030F0702030302020204" pitchFamily="66" charset="0"/>
              </a:rPr>
              <a:t>The Focus Strategy  </a:t>
            </a:r>
            <a:endParaRPr lang="en-US" sz="4800" dirty="0">
              <a:solidFill>
                <a:srgbClr val="FFC000"/>
              </a:solidFill>
              <a:latin typeface="Comic Sans MS" panose="030F0702030302020204" pitchFamily="66" charset="0"/>
            </a:endParaRPr>
          </a:p>
        </p:txBody>
      </p:sp>
      <p:sp>
        <p:nvSpPr>
          <p:cNvPr id="3" name="Subtitle 2"/>
          <p:cNvSpPr>
            <a:spLocks noGrp="1"/>
          </p:cNvSpPr>
          <p:nvPr>
            <p:ph type="subTitle" idx="1"/>
          </p:nvPr>
        </p:nvSpPr>
        <p:spPr/>
        <p:txBody>
          <a:bodyPr>
            <a:normAutofit fontScale="85000" lnSpcReduction="20000"/>
          </a:bodyPr>
          <a:lstStyle/>
          <a:p>
            <a:endParaRPr lang="en-US" dirty="0">
              <a:solidFill>
                <a:srgbClr val="FF0000"/>
              </a:solidFill>
              <a:latin typeface="Comic Sans MS" panose="030F0702030302020204" pitchFamily="66" charset="0"/>
            </a:endParaRPr>
          </a:p>
          <a:p>
            <a:r>
              <a:rPr lang="en-US" sz="4400" dirty="0" smtClean="0">
                <a:solidFill>
                  <a:srgbClr val="FF0000"/>
                </a:solidFill>
                <a:latin typeface="Comic Sans MS" panose="030F0702030302020204" pitchFamily="66" charset="0"/>
              </a:rPr>
              <a:t>By</a:t>
            </a:r>
          </a:p>
          <a:p>
            <a:r>
              <a:rPr lang="en-US" sz="4400" dirty="0" err="1" smtClean="0">
                <a:solidFill>
                  <a:srgbClr val="FF0000"/>
                </a:solidFill>
                <a:latin typeface="Comic Sans MS" panose="030F0702030302020204" pitchFamily="66" charset="0"/>
              </a:rPr>
              <a:t>Minda</a:t>
            </a:r>
            <a:r>
              <a:rPr lang="en-US" sz="4400" dirty="0" smtClean="0">
                <a:solidFill>
                  <a:srgbClr val="FF0000"/>
                </a:solidFill>
                <a:latin typeface="Comic Sans MS" panose="030F0702030302020204" pitchFamily="66" charset="0"/>
              </a:rPr>
              <a:t> </a:t>
            </a:r>
            <a:r>
              <a:rPr lang="en-US" sz="4400" dirty="0" err="1" smtClean="0">
                <a:solidFill>
                  <a:srgbClr val="FF0000"/>
                </a:solidFill>
                <a:latin typeface="Comic Sans MS" panose="030F0702030302020204" pitchFamily="66" charset="0"/>
              </a:rPr>
              <a:t>DeHaven</a:t>
            </a:r>
            <a:endParaRPr lang="en-US" sz="4400" dirty="0">
              <a:solidFill>
                <a:srgbClr val="FF0000"/>
              </a:solidFill>
              <a:latin typeface="Comic Sans MS" panose="030F0702030302020204" pitchFamily="66" charset="0"/>
            </a:endParaRPr>
          </a:p>
        </p:txBody>
      </p:sp>
      <p:pic>
        <p:nvPicPr>
          <p:cNvPr id="2050" name="Picture 2" descr="C:\Users\user\AppData\Local\Microsoft\Windows\Temporary Internet Files\Content.IE5\907I51L8\MC90043779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9099" y="2712950"/>
            <a:ext cx="2152735" cy="193525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user\AppData\Local\Microsoft\Windows\Temporary Internet Files\Content.IE5\KBKTNYQ5\MC90006495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0" y="2896934"/>
            <a:ext cx="1776679" cy="1567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347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7030A0"/>
                </a:solidFill>
                <a:latin typeface="Comic Sans MS" panose="030F0702030302020204" pitchFamily="66" charset="0"/>
              </a:rPr>
              <a:t>Focus Progress Chart</a:t>
            </a:r>
            <a:endParaRPr lang="en-US" dirty="0">
              <a:solidFill>
                <a:srgbClr val="7030A0"/>
              </a:solidFill>
              <a:latin typeface="Comic Sans MS" panose="030F0702030302020204" pitchFamily="66" charset="0"/>
            </a:endParaRPr>
          </a:p>
        </p:txBody>
      </p:sp>
      <p:pic>
        <p:nvPicPr>
          <p:cNvPr id="4" name="Content Placeholder 3" descr="http://education.jhu.edu/sebin/l/s/Scott-FOCUS%20Progress%20Chart.pn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90600" y="1752600"/>
            <a:ext cx="6553200" cy="4800600"/>
          </a:xfrm>
          <a:prstGeom prst="rect">
            <a:avLst/>
          </a:prstGeom>
          <a:noFill/>
          <a:ln>
            <a:noFill/>
          </a:ln>
        </p:spPr>
      </p:pic>
    </p:spTree>
    <p:extLst>
      <p:ext uri="{BB962C8B-B14F-4D97-AF65-F5344CB8AC3E}">
        <p14:creationId xmlns:p14="http://schemas.microsoft.com/office/powerpoint/2010/main" val="1857681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Students can use this mnemonic device anywhere they go.</a:t>
            </a:r>
          </a:p>
          <a:p>
            <a:r>
              <a:rPr lang="en-US" dirty="0"/>
              <a:t>Teaching students FOCUS and providing them with a variety of opportunities in which to practice effective use of the strategy can give them a tool to improve their functioning across the curriculum</a:t>
            </a:r>
            <a:r>
              <a:rPr lang="en-US" dirty="0" smtClean="0"/>
              <a:t>.</a:t>
            </a:r>
          </a:p>
          <a:p>
            <a:r>
              <a:rPr lang="en-US" dirty="0" smtClean="0"/>
              <a:t>This is just one great strategy to utilize with your child/students.  </a:t>
            </a:r>
          </a:p>
          <a:p>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3143314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400" dirty="0" smtClean="0">
                <a:latin typeface="Comic Sans MS" panose="030F0702030302020204" pitchFamily="66" charset="0"/>
              </a:rPr>
              <a:t>Rehearsal strategy- memorizing, reciting items from a list, copying material or underlining important information in a text.- SQRRR method- Survey, question, read, recite, review</a:t>
            </a:r>
          </a:p>
          <a:p>
            <a:r>
              <a:rPr lang="en-US" sz="1400" dirty="0" smtClean="0">
                <a:latin typeface="Comic Sans MS" panose="030F0702030302020204" pitchFamily="66" charset="0"/>
              </a:rPr>
              <a:t>Elaboration strategy- helps store information in long-term memory, uses imagery, identify key words, paraphrasing, and creating analogies.</a:t>
            </a:r>
          </a:p>
          <a:p>
            <a:r>
              <a:rPr lang="en-US" sz="1400" dirty="0" smtClean="0">
                <a:latin typeface="Comic Sans MS" panose="030F0702030302020204" pitchFamily="66" charset="0"/>
              </a:rPr>
              <a:t>Organizational strategy- focuses on keeping the student/child organized; examples include: clustering, mnemonic devices, use of outlining to detect main idea and diagramming, web maps, </a:t>
            </a:r>
            <a:r>
              <a:rPr lang="en-US" sz="1400" dirty="0" err="1" smtClean="0">
                <a:latin typeface="Comic Sans MS" panose="030F0702030302020204" pitchFamily="66" charset="0"/>
              </a:rPr>
              <a:t>venn</a:t>
            </a:r>
            <a:r>
              <a:rPr lang="en-US" sz="1400" dirty="0" smtClean="0">
                <a:latin typeface="Comic Sans MS" panose="030F0702030302020204" pitchFamily="66" charset="0"/>
              </a:rPr>
              <a:t> diagrams.</a:t>
            </a:r>
          </a:p>
          <a:p>
            <a:r>
              <a:rPr lang="en-US" sz="1400" dirty="0" smtClean="0">
                <a:latin typeface="Comic Sans MS" panose="030F0702030302020204" pitchFamily="66" charset="0"/>
              </a:rPr>
              <a:t>Critical Thinking- apply new knowledge to what the student/child has learned, transferring knowledge, making decisions.</a:t>
            </a:r>
          </a:p>
          <a:p>
            <a:r>
              <a:rPr lang="en-US" sz="1400" dirty="0" smtClean="0">
                <a:latin typeface="Comic Sans MS" panose="030F0702030302020204" pitchFamily="66" charset="0"/>
              </a:rPr>
              <a:t>Test taking strategies- multiple choice- pick out two that are totally wrong; one answer will be right; the other one close; try to utilize the words in the answer to help with finding the answer.</a:t>
            </a:r>
          </a:p>
          <a:p>
            <a:pPr marL="0" indent="0">
              <a:buNone/>
            </a:pPr>
            <a:endParaRPr lang="en-US" sz="1400" dirty="0">
              <a:latin typeface="Comic Sans MS" panose="030F0702030302020204" pitchFamily="66" charset="0"/>
            </a:endParaRPr>
          </a:p>
        </p:txBody>
      </p:sp>
      <p:sp>
        <p:nvSpPr>
          <p:cNvPr id="3" name="Title 2"/>
          <p:cNvSpPr>
            <a:spLocks noGrp="1"/>
          </p:cNvSpPr>
          <p:nvPr>
            <p:ph type="title"/>
          </p:nvPr>
        </p:nvSpPr>
        <p:spPr/>
        <p:txBody>
          <a:bodyPr>
            <a:normAutofit fontScale="90000"/>
          </a:bodyPr>
          <a:lstStyle/>
          <a:p>
            <a:r>
              <a:rPr lang="en-US" dirty="0" smtClean="0">
                <a:solidFill>
                  <a:srgbClr val="FF0066"/>
                </a:solidFill>
              </a:rPr>
              <a:t>More Strategies to use</a:t>
            </a:r>
            <a:br>
              <a:rPr lang="en-US" dirty="0" smtClean="0">
                <a:solidFill>
                  <a:srgbClr val="FF0066"/>
                </a:solidFill>
              </a:rPr>
            </a:br>
            <a:r>
              <a:rPr lang="en-US" dirty="0" smtClean="0">
                <a:solidFill>
                  <a:srgbClr val="FF0066"/>
                </a:solidFill>
              </a:rPr>
              <a:t>Cognitive approaches</a:t>
            </a:r>
            <a:endParaRPr lang="en-US" dirty="0">
              <a:solidFill>
                <a:srgbClr val="FF0066"/>
              </a:solidFill>
            </a:endParaRPr>
          </a:p>
        </p:txBody>
      </p:sp>
    </p:spTree>
    <p:extLst>
      <p:ext uri="{BB962C8B-B14F-4D97-AF65-F5344CB8AC3E}">
        <p14:creationId xmlns:p14="http://schemas.microsoft.com/office/powerpoint/2010/main" val="4274208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2887133"/>
          </a:xfrm>
        </p:spPr>
        <p:txBody>
          <a:bodyPr>
            <a:normAutofit/>
          </a:bodyPr>
          <a:lstStyle/>
          <a:p>
            <a:r>
              <a:rPr lang="en-US" sz="1400" dirty="0" smtClean="0">
                <a:latin typeface="Comic Sans MS" panose="030F0702030302020204" pitchFamily="66" charset="0"/>
              </a:rPr>
              <a:t>SQRRR- Survey, Question, Read, Recite and Review- Helps with comprehension</a:t>
            </a:r>
          </a:p>
          <a:p>
            <a:r>
              <a:rPr lang="en-US" sz="1400" dirty="0" smtClean="0">
                <a:latin typeface="Comic Sans MS" panose="030F0702030302020204" pitchFamily="66" charset="0"/>
              </a:rPr>
              <a:t>Reciprocal Teaching- Comprehending text through dialogue between child/student and LC- Predicting, Question generating, Summarizing and Clarifying.</a:t>
            </a:r>
          </a:p>
          <a:p>
            <a:r>
              <a:rPr lang="en-US" sz="1400" dirty="0" smtClean="0">
                <a:latin typeface="Comic Sans MS" panose="030F0702030302020204" pitchFamily="66" charset="0"/>
              </a:rPr>
              <a:t>Story Mapping- Diagram of story events</a:t>
            </a:r>
          </a:p>
          <a:p>
            <a:r>
              <a:rPr lang="en-US" sz="1400" dirty="0" smtClean="0">
                <a:latin typeface="Comic Sans MS" panose="030F0702030302020204" pitchFamily="66" charset="0"/>
              </a:rPr>
              <a:t>DISSECT- Discover the </a:t>
            </a:r>
            <a:r>
              <a:rPr lang="en-US" sz="1400" dirty="0" err="1" smtClean="0">
                <a:latin typeface="Comic Sans MS" panose="030F0702030302020204" pitchFamily="66" charset="0"/>
              </a:rPr>
              <a:t>cotent</a:t>
            </a:r>
            <a:r>
              <a:rPr lang="en-US" sz="1400" dirty="0" smtClean="0">
                <a:latin typeface="Comic Sans MS" panose="030F0702030302020204" pitchFamily="66" charset="0"/>
              </a:rPr>
              <a:t>- skip a word and read the remainder of the sentence  I- Isolate the prefix. S-Separate the suffix. S-say the stem- Examine the stem(base word). Check with someone/LC and then T-try it on your own.</a:t>
            </a:r>
          </a:p>
          <a:p>
            <a:endParaRPr lang="en-US" sz="1400" dirty="0" smtClean="0">
              <a:latin typeface="Comic Sans MS" panose="030F0702030302020204" pitchFamily="66" charset="0"/>
            </a:endParaRPr>
          </a:p>
          <a:p>
            <a:endParaRPr lang="en-US" sz="1400" dirty="0">
              <a:latin typeface="Comic Sans MS" panose="030F0702030302020204" pitchFamily="66" charset="0"/>
            </a:endParaRPr>
          </a:p>
        </p:txBody>
      </p:sp>
      <p:sp>
        <p:nvSpPr>
          <p:cNvPr id="3" name="Title 2"/>
          <p:cNvSpPr>
            <a:spLocks noGrp="1"/>
          </p:cNvSpPr>
          <p:nvPr>
            <p:ph type="title"/>
          </p:nvPr>
        </p:nvSpPr>
        <p:spPr/>
        <p:txBody>
          <a:bodyPr>
            <a:normAutofit fontScale="90000"/>
          </a:bodyPr>
          <a:lstStyle/>
          <a:p>
            <a:r>
              <a:rPr lang="en-US" dirty="0" smtClean="0"/>
              <a:t>Reading strategies to keep focused</a:t>
            </a:r>
            <a:endParaRPr lang="en-US" dirty="0"/>
          </a:p>
        </p:txBody>
      </p:sp>
    </p:spTree>
    <p:extLst>
      <p:ext uri="{BB962C8B-B14F-4D97-AF65-F5344CB8AC3E}">
        <p14:creationId xmlns:p14="http://schemas.microsoft.com/office/powerpoint/2010/main" val="1895431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War- card game</a:t>
            </a:r>
          </a:p>
          <a:p>
            <a:r>
              <a:rPr lang="en-US" dirty="0" smtClean="0"/>
              <a:t>Bingo- can be used with any subject</a:t>
            </a:r>
          </a:p>
          <a:p>
            <a:r>
              <a:rPr lang="en-US" dirty="0" smtClean="0"/>
              <a:t>Jeopardy</a:t>
            </a:r>
          </a:p>
          <a:p>
            <a:r>
              <a:rPr lang="en-US" dirty="0" err="1" smtClean="0"/>
              <a:t>MineCraft</a:t>
            </a:r>
            <a:endParaRPr lang="en-US" dirty="0" smtClean="0"/>
          </a:p>
          <a:p>
            <a:r>
              <a:rPr lang="en-US" dirty="0" smtClean="0"/>
              <a:t>A+ Math online</a:t>
            </a:r>
          </a:p>
          <a:p>
            <a:r>
              <a:rPr lang="en-US" dirty="0" smtClean="0"/>
              <a:t>IXL- Math online</a:t>
            </a:r>
          </a:p>
          <a:p>
            <a:r>
              <a:rPr lang="en-US" dirty="0" smtClean="0"/>
              <a:t>Spelling City</a:t>
            </a:r>
            <a:endParaRPr lang="en-US" dirty="0"/>
          </a:p>
        </p:txBody>
      </p:sp>
      <p:sp>
        <p:nvSpPr>
          <p:cNvPr id="3" name="Title 2"/>
          <p:cNvSpPr>
            <a:spLocks noGrp="1"/>
          </p:cNvSpPr>
          <p:nvPr>
            <p:ph type="title"/>
          </p:nvPr>
        </p:nvSpPr>
        <p:spPr/>
        <p:txBody>
          <a:bodyPr>
            <a:normAutofit fontScale="90000"/>
          </a:bodyPr>
          <a:lstStyle/>
          <a:p>
            <a:r>
              <a:rPr lang="en-US" dirty="0" smtClean="0"/>
              <a:t>Educational Games help with focus</a:t>
            </a:r>
            <a:endParaRPr lang="en-US" dirty="0"/>
          </a:p>
        </p:txBody>
      </p:sp>
    </p:spTree>
    <p:extLst>
      <p:ext uri="{BB962C8B-B14F-4D97-AF65-F5344CB8AC3E}">
        <p14:creationId xmlns:p14="http://schemas.microsoft.com/office/powerpoint/2010/main" val="1027810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Dr. Groves Scott, </a:t>
            </a:r>
            <a:r>
              <a:rPr lang="en-US" dirty="0" err="1"/>
              <a:t>Ed.D</a:t>
            </a:r>
            <a:r>
              <a:rPr lang="en-US" dirty="0"/>
              <a:t> and Kendra </a:t>
            </a:r>
            <a:r>
              <a:rPr lang="en-US" dirty="0" err="1"/>
              <a:t>Fark</a:t>
            </a:r>
            <a:r>
              <a:rPr lang="en-US" dirty="0"/>
              <a:t>. "Teaching Students with ADHD to F.O.C.U.S.: A Learning Strategy." </a:t>
            </a:r>
            <a:r>
              <a:rPr lang="en-US" i="1" dirty="0"/>
              <a:t>New Horizons for Learning</a:t>
            </a:r>
            <a:r>
              <a:rPr lang="en-US" dirty="0"/>
              <a:t> IX.1 (2011). Web. 11 Nov. 2013. &lt;http://education.jhu.edu/PD/newhorizons/Journals/Winter2011/&gt;.</a:t>
            </a:r>
          </a:p>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929458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877733"/>
          </a:xfrm>
        </p:spPr>
        <p:txBody>
          <a:bodyPr>
            <a:normAutofit fontScale="92500"/>
          </a:bodyPr>
          <a:lstStyle/>
          <a:p>
            <a:r>
              <a:rPr lang="en-US" dirty="0" smtClean="0"/>
              <a:t>A learning strategy is an action </a:t>
            </a:r>
            <a:r>
              <a:rPr lang="en-US" dirty="0"/>
              <a:t>taken by the student to make learning easier, faster, more self-directed, more effective, and transferrable to new situations (Oxford, </a:t>
            </a:r>
            <a:r>
              <a:rPr lang="en-US" dirty="0" smtClean="0"/>
              <a:t>1990)</a:t>
            </a:r>
          </a:p>
          <a:p>
            <a:r>
              <a:rPr lang="en-US" dirty="0" smtClean="0"/>
              <a:t>Learning </a:t>
            </a:r>
            <a:r>
              <a:rPr lang="en-US" dirty="0"/>
              <a:t>strategies do not teach students content. </a:t>
            </a:r>
            <a:r>
              <a:rPr lang="en-US" dirty="0" smtClean="0"/>
              <a:t>They teach students how to approach the content.</a:t>
            </a:r>
          </a:p>
          <a:p>
            <a:r>
              <a:rPr lang="en-US" dirty="0" smtClean="0"/>
              <a:t>Example:  Instead of teaching multiplication facts; a learning strategy helps with steps to solving the multiplication problem.</a:t>
            </a:r>
          </a:p>
          <a:p>
            <a:r>
              <a:rPr lang="en-US" dirty="0" smtClean="0"/>
              <a:t>Learning Strategies are crucial for student success!</a:t>
            </a:r>
            <a:endParaRPr lang="en-US" dirty="0"/>
          </a:p>
        </p:txBody>
      </p:sp>
      <p:sp>
        <p:nvSpPr>
          <p:cNvPr id="3" name="Title 2"/>
          <p:cNvSpPr>
            <a:spLocks noGrp="1"/>
          </p:cNvSpPr>
          <p:nvPr>
            <p:ph type="title"/>
          </p:nvPr>
        </p:nvSpPr>
        <p:spPr/>
        <p:txBody>
          <a:bodyPr>
            <a:normAutofit fontScale="90000"/>
          </a:bodyPr>
          <a:lstStyle/>
          <a:p>
            <a:r>
              <a:rPr lang="en-US" b="1" dirty="0" smtClean="0">
                <a:solidFill>
                  <a:srgbClr val="FFFF00"/>
                </a:solidFill>
                <a:latin typeface="Comic Sans MS" panose="030F0702030302020204" pitchFamily="66" charset="0"/>
              </a:rPr>
              <a:t>What is a Learning Strategy?</a:t>
            </a:r>
            <a:endParaRPr lang="en-US" b="1" dirty="0">
              <a:solidFill>
                <a:srgbClr val="FFFF00"/>
              </a:solidFill>
              <a:latin typeface="Comic Sans MS" panose="030F0702030302020204" pitchFamily="66" charset="0"/>
            </a:endParaRPr>
          </a:p>
        </p:txBody>
      </p:sp>
    </p:spTree>
    <p:extLst>
      <p:ext uri="{BB962C8B-B14F-4D97-AF65-F5344CB8AC3E}">
        <p14:creationId xmlns:p14="http://schemas.microsoft.com/office/powerpoint/2010/main" val="730128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Listeners display behaviors that let others know they are ready by being quiet, watch the speaker, look at the materials presented by the speaker and avoid fidgeting.</a:t>
            </a:r>
          </a:p>
          <a:p>
            <a:r>
              <a:rPr lang="en-US" dirty="0" smtClean="0"/>
              <a:t>Be an active listener rather than a passive listener!</a:t>
            </a:r>
          </a:p>
          <a:p>
            <a:r>
              <a:rPr lang="en-US" dirty="0" smtClean="0"/>
              <a:t>Identify important parts, focus on the message, summarize the message, visualizing the message and making connections to the real world.</a:t>
            </a:r>
            <a:endParaRPr lang="en-US" dirty="0"/>
          </a:p>
        </p:txBody>
      </p:sp>
      <p:sp>
        <p:nvSpPr>
          <p:cNvPr id="3" name="Title 2"/>
          <p:cNvSpPr>
            <a:spLocks noGrp="1"/>
          </p:cNvSpPr>
          <p:nvPr>
            <p:ph type="title"/>
          </p:nvPr>
        </p:nvSpPr>
        <p:spPr/>
        <p:txBody>
          <a:bodyPr>
            <a:normAutofit fontScale="90000"/>
          </a:bodyPr>
          <a:lstStyle/>
          <a:p>
            <a:r>
              <a:rPr lang="en-US" dirty="0" smtClean="0">
                <a:solidFill>
                  <a:srgbClr val="FF0000"/>
                </a:solidFill>
                <a:latin typeface="Comic Sans MS" panose="030F0702030302020204" pitchFamily="66" charset="0"/>
              </a:rPr>
              <a:t>What are the elements of listening?</a:t>
            </a:r>
            <a:endParaRPr lang="en-US"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593692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p:txBody>
      </p:sp>
      <p:sp>
        <p:nvSpPr>
          <p:cNvPr id="2" name="Title 1"/>
          <p:cNvSpPr>
            <a:spLocks noGrp="1"/>
          </p:cNvSpPr>
          <p:nvPr>
            <p:ph type="title"/>
          </p:nvPr>
        </p:nvSpPr>
        <p:spPr>
          <a:xfrm>
            <a:off x="533400" y="152400"/>
            <a:ext cx="8229600" cy="1143000"/>
          </a:xfrm>
        </p:spPr>
        <p:txBody>
          <a:bodyPr/>
          <a:lstStyle/>
          <a:p>
            <a:r>
              <a:rPr lang="en-US" dirty="0" smtClean="0"/>
              <a:t>FOCUS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57353926"/>
              </p:ext>
            </p:extLst>
          </p:nvPr>
        </p:nvGraphicFramePr>
        <p:xfrm>
          <a:off x="1600200" y="127559"/>
          <a:ext cx="6248400" cy="6730441"/>
        </p:xfrm>
        <a:graphic>
          <a:graphicData uri="http://schemas.openxmlformats.org/drawingml/2006/table">
            <a:tbl>
              <a:tblPr/>
              <a:tblGrid>
                <a:gridCol w="1711054"/>
                <a:gridCol w="4537346"/>
              </a:tblGrid>
              <a:tr h="1190540">
                <a:tc>
                  <a:txBody>
                    <a:bodyPr/>
                    <a:lstStyle/>
                    <a:p>
                      <a:pPr algn="ctr"/>
                      <a:r>
                        <a:rPr lang="en-US" sz="1400" b="1" dirty="0">
                          <a:effectLst/>
                          <a:latin typeface="Comic Sans MS" panose="030F0702030302020204" pitchFamily="66" charset="0"/>
                        </a:rPr>
                        <a:t>Memory Device</a:t>
                      </a:r>
                      <a:endParaRPr lang="en-US" sz="1400" dirty="0">
                        <a:effectLst/>
                        <a:latin typeface="Comic Sans MS" panose="030F0702030302020204" pitchFamily="66"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r>
                        <a:rPr lang="en-US" sz="1400" b="1" dirty="0">
                          <a:effectLst/>
                          <a:latin typeface="Comic Sans MS" panose="030F0702030302020204" pitchFamily="66" charset="0"/>
                        </a:rPr>
                        <a:t>Intended Associations</a:t>
                      </a:r>
                      <a:endParaRPr lang="en-US" sz="1400" dirty="0">
                        <a:effectLst/>
                        <a:latin typeface="Comic Sans MS" panose="030F0702030302020204" pitchFamily="66" charset="0"/>
                      </a:endParaRPr>
                    </a:p>
                  </a:txBody>
                  <a:tcPr marL="0" marR="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832394">
                <a:tc>
                  <a:txBody>
                    <a:bodyPr/>
                    <a:lstStyle/>
                    <a:p>
                      <a:pPr algn="l"/>
                      <a:r>
                        <a:rPr lang="en-US" sz="1400" b="1">
                          <a:effectLst/>
                          <a:latin typeface="Comic Sans MS" panose="030F0702030302020204" pitchFamily="66" charset="0"/>
                        </a:rPr>
                        <a:t>F</a:t>
                      </a:r>
                      <a:r>
                        <a:rPr lang="en-US" sz="1400">
                          <a:effectLst/>
                          <a:latin typeface="Comic Sans MS" panose="030F0702030302020204" pitchFamily="66" charset="0"/>
                        </a:rPr>
                        <a:t>ocus on speaker</a:t>
                      </a: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a:r>
                        <a:rPr lang="en-US" sz="1400">
                          <a:effectLst/>
                          <a:latin typeface="Comic Sans MS" panose="030F0702030302020204" pitchFamily="66" charset="0"/>
                        </a:rPr>
                        <a:t>F1. Eyes and mind on the speaker.</a:t>
                      </a:r>
                    </a:p>
                    <a:p>
                      <a:pPr algn="l"/>
                      <a:r>
                        <a:rPr lang="en-US" sz="1400">
                          <a:effectLst/>
                          <a:latin typeface="Comic Sans MS" panose="030F0702030302020204" pitchFamily="66" charset="0"/>
                        </a:rPr>
                        <a:t>F2. Resist talking to your neighbors.</a:t>
                      </a:r>
                    </a:p>
                    <a:p>
                      <a:pPr algn="l"/>
                      <a:r>
                        <a:rPr lang="en-US" sz="1400">
                          <a:effectLst/>
                          <a:latin typeface="Comic Sans MS" panose="030F0702030302020204" pitchFamily="66" charset="0"/>
                        </a:rPr>
                        <a:t>F3. Keep your hands and feet quiet.</a:t>
                      </a: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1664789">
                <a:tc>
                  <a:txBody>
                    <a:bodyPr/>
                    <a:lstStyle/>
                    <a:p>
                      <a:pPr algn="l"/>
                      <a:r>
                        <a:rPr lang="en-US" sz="1400" b="1">
                          <a:effectLst/>
                          <a:latin typeface="Comic Sans MS" panose="030F0702030302020204" pitchFamily="66" charset="0"/>
                        </a:rPr>
                        <a:t>O</a:t>
                      </a:r>
                      <a:r>
                        <a:rPr lang="en-US" sz="1400">
                          <a:effectLst/>
                          <a:latin typeface="Comic Sans MS" panose="030F0702030302020204" pitchFamily="66" charset="0"/>
                        </a:rPr>
                        <a:t>pen your mind</a:t>
                      </a: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a:r>
                        <a:rPr lang="en-US" sz="1400">
                          <a:effectLst/>
                          <a:latin typeface="Comic Sans MS" panose="030F0702030302020204" pitchFamily="66" charset="0"/>
                        </a:rPr>
                        <a:t>O1. Clear your mind of distracting thoughts. (Ignore distractions)</a:t>
                      </a:r>
                    </a:p>
                    <a:p>
                      <a:pPr algn="l"/>
                      <a:r>
                        <a:rPr lang="en-US" sz="1400">
                          <a:effectLst/>
                          <a:latin typeface="Comic Sans MS" panose="030F0702030302020204" pitchFamily="66" charset="0"/>
                        </a:rPr>
                        <a:t>O2. Be ready to learn and remember.</a:t>
                      </a:r>
                    </a:p>
                    <a:p>
                      <a:pPr algn="l"/>
                      <a:r>
                        <a:rPr lang="en-US" sz="1400">
                          <a:effectLst/>
                          <a:latin typeface="Comic Sans MS" panose="030F0702030302020204" pitchFamily="66" charset="0"/>
                        </a:rPr>
                        <a:t>O3. Set your mind on the subject.</a:t>
                      </a:r>
                    </a:p>
                    <a:p>
                      <a:pPr algn="l"/>
                      <a:r>
                        <a:rPr lang="en-US" sz="1400">
                          <a:effectLst/>
                          <a:latin typeface="Comic Sans MS" panose="030F0702030302020204" pitchFamily="66" charset="0"/>
                        </a:rPr>
                        <a:t>O4. “Your brain is like a parachute.  It only works when it’s open.”</a:t>
                      </a:r>
                    </a:p>
                    <a:p>
                      <a:pPr algn="l"/>
                      <a:r>
                        <a:rPr lang="en-US" sz="1400">
                          <a:effectLst/>
                          <a:latin typeface="Comic Sans MS" panose="030F0702030302020204" pitchFamily="66" charset="0"/>
                        </a:rPr>
                        <a:t>O5. Think about what is being said.</a:t>
                      </a: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1356976">
                <a:tc>
                  <a:txBody>
                    <a:bodyPr/>
                    <a:lstStyle/>
                    <a:p>
                      <a:pPr algn="l"/>
                      <a:r>
                        <a:rPr lang="en-US" sz="1400" b="1">
                          <a:effectLst/>
                          <a:latin typeface="Comic Sans MS" panose="030F0702030302020204" pitchFamily="66" charset="0"/>
                        </a:rPr>
                        <a:t>C</a:t>
                      </a:r>
                      <a:r>
                        <a:rPr lang="en-US" sz="1400">
                          <a:effectLst/>
                          <a:latin typeface="Comic Sans MS" panose="030F0702030302020204" pitchFamily="66" charset="0"/>
                        </a:rPr>
                        <a:t>onnect</a:t>
                      </a: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a:r>
                        <a:rPr lang="en-US" sz="1400" dirty="0">
                          <a:effectLst/>
                          <a:latin typeface="Comic Sans MS" panose="030F0702030302020204" pitchFamily="66" charset="0"/>
                        </a:rPr>
                        <a:t>C1. Try to relate what you are hearing to things that you already know and are related to the lesson.</a:t>
                      </a:r>
                    </a:p>
                    <a:p>
                      <a:pPr algn="l"/>
                      <a:r>
                        <a:rPr lang="en-US" sz="1400" dirty="0">
                          <a:effectLst/>
                          <a:latin typeface="Comic Sans MS" panose="030F0702030302020204" pitchFamily="66" charset="0"/>
                        </a:rPr>
                        <a:t>C2. Create a picture in your mind of the new information.</a:t>
                      </a:r>
                    </a:p>
                    <a:p>
                      <a:pPr algn="l"/>
                      <a:r>
                        <a:rPr lang="en-US" sz="1400" dirty="0">
                          <a:effectLst/>
                          <a:latin typeface="Comic Sans MS" panose="030F0702030302020204" pitchFamily="66" charset="0"/>
                        </a:rPr>
                        <a:t>C3. Listen to other students’ related comments.</a:t>
                      </a: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554929">
                <a:tc>
                  <a:txBody>
                    <a:bodyPr/>
                    <a:lstStyle/>
                    <a:p>
                      <a:pPr algn="l"/>
                      <a:r>
                        <a:rPr lang="en-US" sz="1400" b="1">
                          <a:effectLst/>
                          <a:latin typeface="Comic Sans MS" panose="030F0702030302020204" pitchFamily="66" charset="0"/>
                        </a:rPr>
                        <a:t>U</a:t>
                      </a:r>
                      <a:r>
                        <a:rPr lang="en-US" sz="1400">
                          <a:effectLst/>
                          <a:latin typeface="Comic Sans MS" panose="030F0702030302020204" pitchFamily="66" charset="0"/>
                        </a:rPr>
                        <a:t>se your eyes</a:t>
                      </a: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a:r>
                        <a:rPr lang="en-US" sz="1400" dirty="0">
                          <a:effectLst/>
                          <a:latin typeface="Comic Sans MS" panose="030F0702030302020204" pitchFamily="66" charset="0"/>
                        </a:rPr>
                        <a:t>U1. Pay attention to the book, chalk board, worksheets, overheads, or other visual materials.</a:t>
                      </a: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1130813">
                <a:tc>
                  <a:txBody>
                    <a:bodyPr/>
                    <a:lstStyle/>
                    <a:p>
                      <a:pPr algn="l"/>
                      <a:r>
                        <a:rPr lang="en-US" sz="1400" b="1">
                          <a:effectLst/>
                          <a:latin typeface="Comic Sans MS" panose="030F0702030302020204" pitchFamily="66" charset="0"/>
                        </a:rPr>
                        <a:t>S</a:t>
                      </a:r>
                      <a:r>
                        <a:rPr lang="en-US" sz="1400">
                          <a:effectLst/>
                          <a:latin typeface="Comic Sans MS" panose="030F0702030302020204" pitchFamily="66" charset="0"/>
                        </a:rPr>
                        <a:t>elect</a:t>
                      </a: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a:r>
                        <a:rPr lang="en-US" sz="1400" dirty="0">
                          <a:effectLst/>
                          <a:latin typeface="Comic Sans MS" panose="030F0702030302020204" pitchFamily="66" charset="0"/>
                        </a:rPr>
                        <a:t>S1. Select the important parts so you know what to remember.</a:t>
                      </a:r>
                    </a:p>
                    <a:p>
                      <a:pPr algn="l"/>
                      <a:r>
                        <a:rPr lang="en-US" sz="1400" dirty="0">
                          <a:effectLst/>
                          <a:latin typeface="Comic Sans MS" panose="030F0702030302020204" pitchFamily="66" charset="0"/>
                        </a:rPr>
                        <a:t>S2. Say the important parts to yourself in your own words.</a:t>
                      </a:r>
                    </a:p>
                    <a:p>
                      <a:pPr algn="l"/>
                      <a:r>
                        <a:rPr lang="en-US" sz="1400" dirty="0">
                          <a:effectLst/>
                          <a:latin typeface="Comic Sans MS" panose="030F0702030302020204" pitchFamily="66" charset="0"/>
                        </a:rPr>
                        <a:t>S3. Ask questions to make sure you understand.</a:t>
                      </a: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35260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need to describe the strategy to the student and why this mnemonic device is used.</a:t>
            </a:r>
          </a:p>
          <a:p>
            <a:r>
              <a:rPr lang="en-US" dirty="0" smtClean="0"/>
              <a:t>Next it needs to be modeled to the student.</a:t>
            </a:r>
          </a:p>
          <a:p>
            <a:r>
              <a:rPr lang="en-US" dirty="0" smtClean="0"/>
              <a:t>The student then can apply FOCUS to guided and independent practice.</a:t>
            </a:r>
          </a:p>
          <a:p>
            <a:r>
              <a:rPr lang="en-US" dirty="0" smtClean="0"/>
              <a:t>Last, evaluate and monitor students progress using this device.</a:t>
            </a:r>
            <a:endParaRPr lang="en-US" dirty="0"/>
          </a:p>
        </p:txBody>
      </p:sp>
      <p:sp>
        <p:nvSpPr>
          <p:cNvPr id="3" name="Title 2"/>
          <p:cNvSpPr>
            <a:spLocks noGrp="1"/>
          </p:cNvSpPr>
          <p:nvPr>
            <p:ph type="title"/>
          </p:nvPr>
        </p:nvSpPr>
        <p:spPr/>
        <p:txBody>
          <a:bodyPr/>
          <a:lstStyle/>
          <a:p>
            <a:r>
              <a:rPr lang="en-US" dirty="0" smtClean="0">
                <a:solidFill>
                  <a:srgbClr val="002060"/>
                </a:solidFill>
                <a:latin typeface="Comic Sans MS" panose="030F0702030302020204" pitchFamily="66" charset="0"/>
              </a:rPr>
              <a:t>Teaching Focus</a:t>
            </a:r>
            <a:endParaRPr lang="en-US" dirty="0">
              <a:solidFill>
                <a:srgbClr val="002060"/>
              </a:solidFill>
              <a:latin typeface="Comic Sans MS" panose="030F0702030302020204" pitchFamily="66" charset="0"/>
            </a:endParaRPr>
          </a:p>
        </p:txBody>
      </p:sp>
    </p:spTree>
    <p:extLst>
      <p:ext uri="{BB962C8B-B14F-4D97-AF65-F5344CB8AC3E}">
        <p14:creationId xmlns:p14="http://schemas.microsoft.com/office/powerpoint/2010/main" val="3058965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371600"/>
            <a:ext cx="7408333" cy="5486400"/>
          </a:xfrm>
        </p:spPr>
        <p:txBody>
          <a:bodyPr>
            <a:normAutofit fontScale="25000" lnSpcReduction="20000"/>
          </a:bodyPr>
          <a:lstStyle/>
          <a:p>
            <a:r>
              <a:rPr lang="en-US" dirty="0"/>
              <a:t/>
            </a:r>
            <a:br>
              <a:rPr lang="en-US" dirty="0"/>
            </a:br>
            <a:r>
              <a:rPr lang="en-US" sz="6400" dirty="0">
                <a:latin typeface="Comic Sans MS" panose="030F0702030302020204" pitchFamily="66" charset="0"/>
              </a:rPr>
              <a:t>Today we are going to learn about penguins.  Let’s listen carefully because I will be asking some questions about penguins after the lesson to see how much you can remember.</a:t>
            </a:r>
          </a:p>
          <a:p>
            <a:r>
              <a:rPr lang="en-US" sz="6400" dirty="0">
                <a:latin typeface="Comic Sans MS" panose="030F0702030302020204" pitchFamily="66" charset="0"/>
              </a:rPr>
              <a:t>Penguins are like people because they are warm blooded.  But unlike people, penguins have insulation that lets them live in extremely cold temperatures.  Insulation is something that keeps things warm.  Houses have insulation to keep them warm in the winter.  The penguins’ insulation is several layers thick.  A layer of tightly packed feathers covers the penguins’ bodies. (Show picture of penguin feathers from Internet.)  Under the feather is a thick layer of fat called blubber.  Both the feathers and the blubber are insulation for the penguin. Whales and dolphins also have blubber to keep them warm, or insulated from the cold.  A penguin’s insulation works so well that sometimes they get too hot.  What can you do when you get hot? How do you think a penguin will cool down when it gets hot?  When this happens, the penguin fluffs up their feathers to let some of the heat out. </a:t>
            </a:r>
          </a:p>
          <a:p>
            <a:r>
              <a:rPr lang="en-US" sz="6400" dirty="0">
                <a:latin typeface="Comic Sans MS" panose="030F0702030302020204" pitchFamily="66" charset="0"/>
              </a:rPr>
              <a:t>Comprehension check:</a:t>
            </a:r>
          </a:p>
          <a:p>
            <a:r>
              <a:rPr lang="en-US" sz="6400" dirty="0">
                <a:latin typeface="Comic Sans MS" panose="030F0702030302020204" pitchFamily="66" charset="0"/>
              </a:rPr>
              <a:t>1.     What is this lesson about?</a:t>
            </a:r>
          </a:p>
          <a:p>
            <a:r>
              <a:rPr lang="en-US" sz="6400" dirty="0">
                <a:latin typeface="Comic Sans MS" panose="030F0702030302020204" pitchFamily="66" charset="0"/>
              </a:rPr>
              <a:t>2.     How are penguins like people?</a:t>
            </a:r>
          </a:p>
          <a:p>
            <a:r>
              <a:rPr lang="en-US" sz="6400" dirty="0">
                <a:latin typeface="Comic Sans MS" panose="030F0702030302020204" pitchFamily="66" charset="0"/>
              </a:rPr>
              <a:t>3.     What is insulation?</a:t>
            </a:r>
          </a:p>
          <a:p>
            <a:r>
              <a:rPr lang="en-US" sz="6400" dirty="0">
                <a:latin typeface="Comic Sans MS" panose="030F0702030302020204" pitchFamily="66" charset="0"/>
              </a:rPr>
              <a:t>4.     What is the penguins’ thick layer of fat called?</a:t>
            </a:r>
          </a:p>
          <a:p>
            <a:r>
              <a:rPr lang="en-US" sz="6400" dirty="0">
                <a:latin typeface="Comic Sans MS" panose="030F0702030302020204" pitchFamily="66" charset="0"/>
              </a:rPr>
              <a:t>5.     What can a penguin do if it gets too hot?</a:t>
            </a:r>
          </a:p>
        </p:txBody>
      </p:sp>
      <p:sp>
        <p:nvSpPr>
          <p:cNvPr id="3" name="Title 2"/>
          <p:cNvSpPr>
            <a:spLocks noGrp="1"/>
          </p:cNvSpPr>
          <p:nvPr>
            <p:ph type="title"/>
          </p:nvPr>
        </p:nvSpPr>
        <p:spPr/>
        <p:txBody>
          <a:bodyPr/>
          <a:lstStyle/>
          <a:p>
            <a:r>
              <a:rPr lang="en-US" dirty="0" smtClean="0">
                <a:solidFill>
                  <a:srgbClr val="FF0066"/>
                </a:solidFill>
                <a:latin typeface="Comic Sans MS" panose="030F0702030302020204" pitchFamily="66" charset="0"/>
              </a:rPr>
              <a:t>Example of Teaching Focus</a:t>
            </a:r>
            <a:endParaRPr lang="en-US" dirty="0">
              <a:solidFill>
                <a:srgbClr val="FF0066"/>
              </a:solidFill>
              <a:latin typeface="Comic Sans MS" panose="030F0702030302020204" pitchFamily="66" charset="0"/>
            </a:endParaRPr>
          </a:p>
        </p:txBody>
      </p:sp>
    </p:spTree>
    <p:extLst>
      <p:ext uri="{BB962C8B-B14F-4D97-AF65-F5344CB8AC3E}">
        <p14:creationId xmlns:p14="http://schemas.microsoft.com/office/powerpoint/2010/main" val="771864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At first, lessons should be taken from content materials one grade level lower than where students are currently performing.  This is done so that the focus of the challenge is on the use of the strategy, not necessarily on the content of the lesson.  As students achieve mastery of FOCUS with the lower grade level content materials, mini lessons at the students’ current grade level can be given to assist students in learning to apply the FOCUS strategy to material that is more challenging.</a:t>
            </a:r>
          </a:p>
        </p:txBody>
      </p:sp>
      <p:sp>
        <p:nvSpPr>
          <p:cNvPr id="3" name="Title 2"/>
          <p:cNvSpPr>
            <a:spLocks noGrp="1"/>
          </p:cNvSpPr>
          <p:nvPr>
            <p:ph type="title"/>
          </p:nvPr>
        </p:nvSpPr>
        <p:spPr/>
        <p:txBody>
          <a:bodyPr>
            <a:normAutofit/>
          </a:bodyPr>
          <a:lstStyle/>
          <a:p>
            <a:r>
              <a:rPr lang="en-US" dirty="0" smtClean="0">
                <a:solidFill>
                  <a:schemeClr val="accent5">
                    <a:lumMod val="50000"/>
                  </a:schemeClr>
                </a:solidFill>
                <a:latin typeface="Comic Sans MS" panose="030F0702030302020204" pitchFamily="66" charset="0"/>
              </a:rPr>
              <a:t>How should lessons be chosen?</a:t>
            </a:r>
            <a:endParaRPr lang="en-US" dirty="0">
              <a:solidFill>
                <a:schemeClr val="accent5">
                  <a:lumMod val="50000"/>
                </a:schemeClr>
              </a:solidFill>
              <a:latin typeface="Comic Sans MS" panose="030F0702030302020204" pitchFamily="66" charset="0"/>
            </a:endParaRPr>
          </a:p>
        </p:txBody>
      </p:sp>
    </p:spTree>
    <p:extLst>
      <p:ext uri="{BB962C8B-B14F-4D97-AF65-F5344CB8AC3E}">
        <p14:creationId xmlns:p14="http://schemas.microsoft.com/office/powerpoint/2010/main" val="761149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24000"/>
            <a:ext cx="7408333" cy="4800600"/>
          </a:xfrm>
        </p:spPr>
        <p:txBody>
          <a:bodyPr>
            <a:normAutofit fontScale="92500"/>
          </a:bodyPr>
          <a:lstStyle/>
          <a:p>
            <a:r>
              <a:rPr lang="en-US" dirty="0" smtClean="0"/>
              <a:t>Review Focus by using the Cue Card.</a:t>
            </a:r>
          </a:p>
          <a:p>
            <a:r>
              <a:rPr lang="en-US" dirty="0" smtClean="0"/>
              <a:t>Next, tell the student that they will use Focus for the mini-lesson.</a:t>
            </a:r>
          </a:p>
          <a:p>
            <a:r>
              <a:rPr lang="en-US" dirty="0" smtClean="0"/>
              <a:t>Teachers and LC’s take note with the observation chart to see if the students is engaging in active listening.</a:t>
            </a:r>
          </a:p>
          <a:p>
            <a:r>
              <a:rPr lang="en-US" dirty="0" smtClean="0"/>
              <a:t>Teacher or LC will ask questions to student/child and record how many correct.  80% accuracy.</a:t>
            </a:r>
          </a:p>
          <a:p>
            <a:r>
              <a:rPr lang="en-US" dirty="0" smtClean="0"/>
              <a:t>Finally, the LC/teacher can discuss how they applied the strategy to the lesson, how the steps were helpful, what the child noticed using the strategy, what they did well and what they can do to improve.</a:t>
            </a:r>
          </a:p>
          <a:p>
            <a:r>
              <a:rPr lang="en-US" dirty="0" smtClean="0"/>
              <a:t>As the student uses the strategy longer, less help is needed the teacher/Learning Coach.</a:t>
            </a:r>
          </a:p>
          <a:p>
            <a:endParaRPr lang="en-US" dirty="0"/>
          </a:p>
        </p:txBody>
      </p:sp>
      <p:sp>
        <p:nvSpPr>
          <p:cNvPr id="3" name="Title 2"/>
          <p:cNvSpPr>
            <a:spLocks noGrp="1"/>
          </p:cNvSpPr>
          <p:nvPr>
            <p:ph type="title"/>
          </p:nvPr>
        </p:nvSpPr>
        <p:spPr/>
        <p:txBody>
          <a:bodyPr>
            <a:normAutofit fontScale="90000"/>
          </a:bodyPr>
          <a:lstStyle/>
          <a:p>
            <a:r>
              <a:rPr lang="en-US" dirty="0" smtClean="0">
                <a:latin typeface="Comic Sans MS" panose="030F0702030302020204" pitchFamily="66" charset="0"/>
              </a:rPr>
              <a:t>Applying Focus to the Mini-lesson</a:t>
            </a:r>
            <a:endParaRPr lang="en-US" dirty="0">
              <a:latin typeface="Comic Sans MS" panose="030F0702030302020204" pitchFamily="66" charset="0"/>
            </a:endParaRPr>
          </a:p>
        </p:txBody>
      </p:sp>
    </p:spTree>
    <p:extLst>
      <p:ext uri="{BB962C8B-B14F-4D97-AF65-F5344CB8AC3E}">
        <p14:creationId xmlns:p14="http://schemas.microsoft.com/office/powerpoint/2010/main" val="85894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solidFill>
                  <a:srgbClr val="C00000"/>
                </a:solidFill>
              </a:rPr>
              <a:t>Focus Observation Chart</a:t>
            </a:r>
            <a:endParaRPr lang="en-US" b="1" dirty="0">
              <a:solidFill>
                <a:srgbClr val="C00000"/>
              </a:solidFill>
            </a:endParaRPr>
          </a:p>
        </p:txBody>
      </p:sp>
      <p:pic>
        <p:nvPicPr>
          <p:cNvPr id="4" name="Content Placeholder 3" descr="http://education.jhu.edu/sebin/v/z/Scott-FOCUS%20observation%20chart.pn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00200" y="1295400"/>
            <a:ext cx="6324600" cy="5562600"/>
          </a:xfrm>
          <a:prstGeom prst="rect">
            <a:avLst/>
          </a:prstGeom>
          <a:noFill/>
          <a:ln>
            <a:noFill/>
          </a:ln>
        </p:spPr>
      </p:pic>
    </p:spTree>
    <p:extLst>
      <p:ext uri="{BB962C8B-B14F-4D97-AF65-F5344CB8AC3E}">
        <p14:creationId xmlns:p14="http://schemas.microsoft.com/office/powerpoint/2010/main" val="34505411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191</TotalTime>
  <Words>968</Words>
  <Application>Microsoft Office PowerPoint</Application>
  <PresentationFormat>On-screen Show (4:3)</PresentationFormat>
  <Paragraphs>92</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Waveform</vt:lpstr>
      <vt:lpstr>The Focus Strategy  </vt:lpstr>
      <vt:lpstr>What is a Learning Strategy?</vt:lpstr>
      <vt:lpstr>What are the elements of listening?</vt:lpstr>
      <vt:lpstr>FOCUS</vt:lpstr>
      <vt:lpstr>Teaching Focus</vt:lpstr>
      <vt:lpstr>Example of Teaching Focus</vt:lpstr>
      <vt:lpstr>How should lessons be chosen?</vt:lpstr>
      <vt:lpstr>Applying Focus to the Mini-lesson</vt:lpstr>
      <vt:lpstr>Focus Observation Chart</vt:lpstr>
      <vt:lpstr>Focus Progress Chart</vt:lpstr>
      <vt:lpstr>Conclusion</vt:lpstr>
      <vt:lpstr>More Strategies to use Cognitive approaches</vt:lpstr>
      <vt:lpstr>Reading strategies to keep focused</vt:lpstr>
      <vt:lpstr>Educational Games help with focus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for Student Focus</dc:title>
  <dc:creator>user</dc:creator>
  <cp:lastModifiedBy>user</cp:lastModifiedBy>
  <cp:revision>22</cp:revision>
  <dcterms:created xsi:type="dcterms:W3CDTF">2013-11-15T18:31:17Z</dcterms:created>
  <dcterms:modified xsi:type="dcterms:W3CDTF">2015-08-16T01:24:35Z</dcterms:modified>
</cp:coreProperties>
</file>